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80" r:id="rId4"/>
    <p:sldId id="259" r:id="rId5"/>
    <p:sldId id="306" r:id="rId6"/>
    <p:sldId id="304" r:id="rId7"/>
    <p:sldId id="320" r:id="rId8"/>
    <p:sldId id="325" r:id="rId9"/>
    <p:sldId id="323" r:id="rId10"/>
    <p:sldId id="305" r:id="rId11"/>
    <p:sldId id="290" r:id="rId12"/>
    <p:sldId id="302" r:id="rId13"/>
    <p:sldId id="271" r:id="rId14"/>
    <p:sldId id="273" r:id="rId15"/>
    <p:sldId id="275" r:id="rId16"/>
    <p:sldId id="268" r:id="rId17"/>
    <p:sldId id="329" r:id="rId18"/>
    <p:sldId id="331" r:id="rId19"/>
    <p:sldId id="288" r:id="rId20"/>
    <p:sldId id="261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00"/>
    <a:srgbClr val="FFFFFF"/>
    <a:srgbClr val="6C3A77"/>
    <a:srgbClr val="F7CE3C"/>
    <a:srgbClr val="501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76056"/>
  </p:normalViewPr>
  <p:slideViewPr>
    <p:cSldViewPr snapToGrid="0" snapToObjects="1" showGuides="1">
      <p:cViewPr varScale="1">
        <p:scale>
          <a:sx n="112" d="100"/>
          <a:sy n="112" d="100"/>
        </p:scale>
        <p:origin x="139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46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0D5DC3-51F3-8541-B7C9-F27DEDF3E186}" type="datetimeFigureOut">
              <a:rPr lang="en-US"/>
              <a:pPr>
                <a:defRPr/>
              </a:pPr>
              <a:t>1/10/18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985819-A8BE-B84C-928B-D4D1FC53EF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266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4E5932-69D6-4249-8F29-93B6626F75CB}" type="datetimeFigureOut">
              <a:rPr lang="en-US"/>
              <a:pPr>
                <a:defRPr/>
              </a:pPr>
              <a:t>1/10/18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7974AF-E120-6349-AB75-6CE4929B3E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6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77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okay</a:t>
            </a:r>
            <a:r>
              <a:rPr lang="en-US" baseline="0" dirty="0"/>
              <a:t> with the overlap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3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intended this overlap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38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9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13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6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6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2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07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17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1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21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974AF-E120-6349-AB75-6CE4929B3E0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hoic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176" y="3608598"/>
            <a:ext cx="9144176" cy="153223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6" y="1773976"/>
            <a:ext cx="9144000" cy="1560958"/>
          </a:xfrm>
        </p:spPr>
        <p:txBody>
          <a:bodyPr/>
          <a:lstStyle>
            <a:lvl1pPr algn="ctr">
              <a:lnSpc>
                <a:spcPts val="44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456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6577" y="679339"/>
            <a:ext cx="2340687" cy="5398735"/>
          </a:xfrm>
        </p:spPr>
        <p:txBody>
          <a:bodyPr anchor="t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322741" y="679339"/>
            <a:ext cx="5657671" cy="571625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5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6577" y="679339"/>
            <a:ext cx="1515723" cy="5398735"/>
          </a:xfrm>
        </p:spPr>
        <p:txBody>
          <a:bodyPr anchor="t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501901" y="679339"/>
            <a:ext cx="6478512" cy="571625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281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835888"/>
            <a:ext cx="8448314" cy="1010840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8" y="2034640"/>
            <a:ext cx="2616887" cy="4224794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08004" y="2018567"/>
            <a:ext cx="2616887" cy="4224794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3334542" y="2034640"/>
            <a:ext cx="2616887" cy="4224794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753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835888"/>
            <a:ext cx="8448314" cy="1010840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40"/>
            <a:ext cx="3912761" cy="4224794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4912130" y="2034640"/>
            <a:ext cx="3912761" cy="4224794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817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07 (subhead 0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146242"/>
            <a:ext cx="8448314" cy="1423395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40"/>
            <a:ext cx="8448314" cy="4299966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30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7 (subhead 02)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146243"/>
            <a:ext cx="8448314" cy="1174558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40"/>
            <a:ext cx="8448314" cy="4299966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87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7 (subhead 01)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146243"/>
            <a:ext cx="8448314" cy="1149158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39"/>
            <a:ext cx="8448314" cy="4292269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7200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8 (subhead 01)-white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146243"/>
            <a:ext cx="8448314" cy="1149158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39"/>
            <a:ext cx="8448314" cy="4292269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04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8 (subhead 01)-white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146243"/>
            <a:ext cx="8448314" cy="1149158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39"/>
            <a:ext cx="8448314" cy="4292269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04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42335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hoic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176" y="3608598"/>
            <a:ext cx="9144176" cy="153223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6" y="1773976"/>
            <a:ext cx="9144000" cy="1560958"/>
          </a:xfrm>
        </p:spPr>
        <p:txBody>
          <a:bodyPr/>
          <a:lstStyle>
            <a:lvl1pPr algn="ctr">
              <a:lnSpc>
                <a:spcPts val="44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638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1-w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146242"/>
            <a:ext cx="8448314" cy="1423395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39"/>
            <a:ext cx="8448314" cy="4292269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10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788615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2-w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146242"/>
            <a:ext cx="8448314" cy="1423395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39"/>
            <a:ext cx="8448314" cy="4292269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676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796676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03-w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6577" y="146242"/>
            <a:ext cx="8448314" cy="1423395"/>
          </a:xfrm>
        </p:spPr>
        <p:txBody>
          <a:bodyPr anchor="b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34639"/>
            <a:ext cx="8448314" cy="4292269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accent3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accent3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accent3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accent3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accent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32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hoic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176" y="3608598"/>
            <a:ext cx="9144176" cy="153223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6" y="1773976"/>
            <a:ext cx="9144000" cy="1560958"/>
          </a:xfrm>
        </p:spPr>
        <p:txBody>
          <a:bodyPr/>
          <a:lstStyle>
            <a:lvl1pPr algn="ctr">
              <a:lnSpc>
                <a:spcPts val="44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0071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8235" y="83811"/>
            <a:ext cx="5187639" cy="1954206"/>
          </a:xfrm>
        </p:spPr>
        <p:txBody>
          <a:bodyPr/>
          <a:lstStyle>
            <a:lvl1pPr algn="l">
              <a:lnSpc>
                <a:spcPts val="27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38236" y="2178315"/>
            <a:ext cx="5187638" cy="433447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700"/>
              </a:lnSpc>
              <a:defRPr sz="17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accent3"/>
                </a:solidFill>
              </a:defRPr>
            </a:lvl2pPr>
            <a:lvl3pPr marL="0" indent="0">
              <a:lnSpc>
                <a:spcPts val="2400"/>
              </a:lnSpc>
              <a:spcBef>
                <a:spcPts val="900"/>
              </a:spcBef>
              <a:buSzPct val="110000"/>
              <a:buFontTx/>
              <a:buNone/>
              <a:defRPr sz="2000" b="1" i="0">
                <a:solidFill>
                  <a:schemeClr val="accent3"/>
                </a:solidFill>
              </a:defRPr>
            </a:lvl3pPr>
            <a:lvl4pPr marL="0" indent="-228600">
              <a:lnSpc>
                <a:spcPts val="2400"/>
              </a:lnSpc>
              <a:spcBef>
                <a:spcPts val="600"/>
              </a:spcBef>
              <a:buSzPct val="100000"/>
              <a:buFont typeface="Arial"/>
              <a:buChar char="•"/>
              <a:defRPr sz="2000">
                <a:solidFill>
                  <a:schemeClr val="accent3"/>
                </a:solidFill>
              </a:defRPr>
            </a:lvl4pPr>
            <a:lvl5pPr marL="457200" indent="-228600">
              <a:lnSpc>
                <a:spcPct val="90000"/>
              </a:lnSpc>
              <a:spcBef>
                <a:spcPts val="300"/>
              </a:spcBef>
              <a:buFont typeface="LucidaGrande"/>
              <a:buChar char="⁃"/>
              <a:defRPr sz="2000">
                <a:solidFill>
                  <a:schemeClr val="accent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4398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403964" y="271463"/>
            <a:ext cx="5331468" cy="5901660"/>
          </a:xfrm>
          <a:prstGeom prst="rect">
            <a:avLst/>
          </a:prstGeom>
        </p:spPr>
        <p:txBody>
          <a:bodyPr lIns="0" tIns="0" anchor="ctr" anchorCtr="0"/>
          <a:lstStyle>
            <a:lvl1pPr marL="0" indent="0" algn="l">
              <a:lnSpc>
                <a:spcPts val="2000"/>
              </a:lnSpc>
              <a:buNone/>
              <a:defRPr sz="1700">
                <a:solidFill>
                  <a:schemeClr val="bg1"/>
                </a:solidFill>
              </a:defRPr>
            </a:lvl1pPr>
            <a:lvl2pPr marL="800100" indent="-342900" algn="l"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899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6576" y="271463"/>
            <a:ext cx="2392375" cy="5901660"/>
          </a:xfrm>
        </p:spPr>
        <p:txBody>
          <a:bodyPr anchor="ctr" anchorCtr="0"/>
          <a:lstStyle>
            <a:lvl1pPr algn="l">
              <a:lnSpc>
                <a:spcPts val="2700"/>
              </a:lnSpc>
              <a:defRPr sz="27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403964" y="271463"/>
            <a:ext cx="5331468" cy="5901660"/>
          </a:xfrm>
          <a:prstGeom prst="rect">
            <a:avLst/>
          </a:prstGeom>
        </p:spPr>
        <p:txBody>
          <a:bodyPr lIns="0" tIns="0" anchor="ctr" anchorCtr="0"/>
          <a:lstStyle>
            <a:lvl1pPr marL="0" indent="0" algn="l">
              <a:lnSpc>
                <a:spcPts val="2000"/>
              </a:lnSpc>
              <a:buNone/>
              <a:defRPr sz="1700">
                <a:solidFill>
                  <a:schemeClr val="bg1"/>
                </a:solidFill>
              </a:defRPr>
            </a:lvl1pPr>
            <a:lvl2pPr marL="800100" indent="-342900" algn="l"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8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6577" y="996855"/>
            <a:ext cx="2340687" cy="5398735"/>
          </a:xfrm>
        </p:spPr>
        <p:txBody>
          <a:bodyPr anchor="t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322741" y="679339"/>
            <a:ext cx="5657671" cy="571625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79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3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6577" y="698294"/>
            <a:ext cx="1515723" cy="5398735"/>
          </a:xfrm>
        </p:spPr>
        <p:txBody>
          <a:bodyPr anchor="t" anchorCtr="0"/>
          <a:lstStyle>
            <a:lvl1pPr algn="l">
              <a:lnSpc>
                <a:spcPts val="27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501901" y="679339"/>
            <a:ext cx="6478512" cy="571625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algn="l">
              <a:lnSpc>
                <a:spcPts val="2400"/>
              </a:lnSpc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900"/>
              </a:spcBef>
              <a:buSzPct val="110000"/>
              <a:buFontTx/>
              <a:buNone/>
              <a:defRPr sz="1700" b="1" i="0">
                <a:solidFill>
                  <a:schemeClr val="bg1"/>
                </a:solidFill>
              </a:defRPr>
            </a:lvl3pPr>
            <a:lvl4pPr marL="0" indent="-228600">
              <a:lnSpc>
                <a:spcPts val="2000"/>
              </a:lnSpc>
              <a:spcBef>
                <a:spcPts val="600"/>
              </a:spcBef>
              <a:buSzPct val="100000"/>
              <a:buFont typeface="Arial"/>
              <a:buChar char="•"/>
              <a:defRPr sz="1700">
                <a:solidFill>
                  <a:schemeClr val="bg1"/>
                </a:solidFill>
              </a:defRPr>
            </a:lvl4pPr>
            <a:lvl5pPr marL="457200" indent="-228600">
              <a:lnSpc>
                <a:spcPts val="2000"/>
              </a:lnSpc>
              <a:spcBef>
                <a:spcPts val="300"/>
              </a:spcBef>
              <a:buFont typeface="LucidaGrande"/>
              <a:buChar char="⁃"/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355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6576" y="271463"/>
            <a:ext cx="2392375" cy="5901660"/>
          </a:xfrm>
        </p:spPr>
        <p:txBody>
          <a:bodyPr anchor="ctr" anchorCtr="0"/>
          <a:lstStyle>
            <a:lvl1pPr algn="l">
              <a:lnSpc>
                <a:spcPts val="27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403964" y="271463"/>
            <a:ext cx="5331468" cy="5901660"/>
          </a:xfrm>
          <a:prstGeom prst="rect">
            <a:avLst/>
          </a:prstGeom>
        </p:spPr>
        <p:txBody>
          <a:bodyPr lIns="0" tIns="0" anchor="ctr" anchorCtr="0"/>
          <a:lstStyle>
            <a:lvl1pPr marL="0" indent="0" algn="l">
              <a:lnSpc>
                <a:spcPts val="2000"/>
              </a:lnSpc>
              <a:buNone/>
              <a:defRPr sz="1700">
                <a:solidFill>
                  <a:schemeClr val="bg1"/>
                </a:solidFill>
              </a:defRPr>
            </a:lvl1pPr>
            <a:lvl2pPr marL="800100" indent="-342900" algn="l"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52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710926"/>
            <a:ext cx="9144000" cy="15649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3606024"/>
            <a:ext cx="9144000" cy="1532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43" r:id="rId2"/>
    <p:sldLayoutId id="2147483744" r:id="rId3"/>
    <p:sldLayoutId id="2147483697" r:id="rId4"/>
    <p:sldLayoutId id="2147483748" r:id="rId5"/>
    <p:sldLayoutId id="2147483699" r:id="rId6"/>
    <p:sldLayoutId id="2147483739" r:id="rId7"/>
    <p:sldLayoutId id="2147483759" r:id="rId8"/>
    <p:sldLayoutId id="2147483741" r:id="rId9"/>
    <p:sldLayoutId id="2147483742" r:id="rId10"/>
    <p:sldLayoutId id="2147483760" r:id="rId11"/>
    <p:sldLayoutId id="2147483700" r:id="rId12"/>
    <p:sldLayoutId id="2147483746" r:id="rId13"/>
    <p:sldLayoutId id="2147483749" r:id="rId14"/>
    <p:sldLayoutId id="2147483751" r:id="rId15"/>
    <p:sldLayoutId id="2147483752" r:id="rId16"/>
    <p:sldLayoutId id="2147483753" r:id="rId17"/>
    <p:sldLayoutId id="2147483754" r:id="rId18"/>
    <p:sldLayoutId id="2147483745" r:id="rId19"/>
    <p:sldLayoutId id="2147483755" r:id="rId20"/>
    <p:sldLayoutId id="2147483747" r:id="rId21"/>
    <p:sldLayoutId id="2147483756" r:id="rId22"/>
    <p:sldLayoutId id="2147483757" r:id="rId23"/>
    <p:sldLayoutId id="2147483758" r:id="rId24"/>
  </p:sldLayoutIdLst>
  <p:txStyles>
    <p:titleStyle>
      <a:lvl1pPr algn="ctr" rtl="0" eaLnBrk="1" fontAlgn="base" hangingPunct="1">
        <a:lnSpc>
          <a:spcPts val="4400"/>
        </a:lnSpc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6C3A77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6C3A77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6C3A77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6C3A77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6C3A77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6C3A77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6C3A77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6C3A77"/>
          </a:solidFill>
          <a:latin typeface="Arial" charset="0"/>
        </a:defRPr>
      </a:lvl9pPr>
    </p:titleStyle>
    <p:bodyStyle>
      <a:lvl1pPr algn="ctr" rtl="0" eaLnBrk="1" fontAlgn="base" hangingPunct="1">
        <a:lnSpc>
          <a:spcPts val="2800"/>
        </a:lnSpc>
        <a:spcBef>
          <a:spcPts val="1000"/>
        </a:spcBef>
        <a:spcAft>
          <a:spcPct val="0"/>
        </a:spcAft>
        <a:buFont typeface="Arial" charset="0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3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How public-private partnerships modernize regulatory science</a:t>
            </a:r>
          </a:p>
          <a:p>
            <a:r>
              <a:rPr lang="en-US" dirty="0"/>
              <a:t> and advance public health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Reagan-Udall Foundation for the FDA</a:t>
            </a:r>
          </a:p>
        </p:txBody>
      </p:sp>
    </p:spTree>
    <p:extLst>
      <p:ext uri="{BB962C8B-B14F-4D97-AF65-F5344CB8AC3E}">
        <p14:creationId xmlns:p14="http://schemas.microsoft.com/office/powerpoint/2010/main" val="10610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004492" y="271463"/>
            <a:ext cx="3666307" cy="590166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Why Expanded Access?</a:t>
            </a:r>
          </a:p>
          <a:p>
            <a:endParaRPr lang="en-US" sz="2400" dirty="0">
              <a:latin typeface="+mj-lt"/>
            </a:endParaRPr>
          </a:p>
          <a:p>
            <a:pPr>
              <a:lnSpc>
                <a:spcPts val="2400"/>
              </a:lnSpc>
            </a:pPr>
            <a:r>
              <a:rPr lang="en-US" sz="2000" dirty="0"/>
              <a:t>FDA grants speedy approval to more than 99% of requests with company agreement </a:t>
            </a:r>
            <a:r>
              <a:rPr lang="en-US" sz="2000" dirty="0" smtClean="0"/>
              <a:t>but patients didn’t know the systems works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393"/>
          <a:stretch/>
        </p:blipFill>
        <p:spPr>
          <a:xfrm>
            <a:off x="-684682" y="0"/>
            <a:ext cx="3692363" cy="9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more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3964" y="271463"/>
            <a:ext cx="5331468" cy="2920311"/>
          </a:xfrm>
        </p:spPr>
        <p:txBody>
          <a:bodyPr/>
          <a:lstStyle/>
          <a:p>
            <a:r>
              <a:rPr lang="en-US" dirty="0"/>
              <a:t>Single-patient expanded access is critical when the rareness of a disease, or geographical isolation, makes clinical trials challenging.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692" y="2424210"/>
            <a:ext cx="5785538" cy="25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6577" y="146243"/>
            <a:ext cx="8448314" cy="1149158"/>
          </a:xfrm>
        </p:spPr>
        <p:txBody>
          <a:bodyPr/>
          <a:lstStyle/>
          <a:p>
            <a:r>
              <a:rPr lang="en-US" dirty="0"/>
              <a:t>Enter the Navigator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335" y="1775399"/>
            <a:ext cx="4274389" cy="427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2" y="1664417"/>
            <a:ext cx="3215308" cy="1954206"/>
          </a:xfrm>
        </p:spPr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the Navigator helps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512" y="1971473"/>
            <a:ext cx="2823488" cy="282348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234" y="633672"/>
            <a:ext cx="5146766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5" y="1971473"/>
            <a:ext cx="3908365" cy="1308099"/>
          </a:xfrm>
        </p:spPr>
        <p:txBody>
          <a:bodyPr/>
          <a:lstStyle/>
          <a:p>
            <a:r>
              <a:rPr lang="en-US" dirty="0"/>
              <a:t>What sets the Navigator </a:t>
            </a:r>
            <a:br>
              <a:rPr lang="en-US" dirty="0"/>
            </a:br>
            <a:r>
              <a:rPr lang="en-US" dirty="0" smtClean="0"/>
              <a:t>apart </a:t>
            </a:r>
            <a:r>
              <a:rPr lang="en-US" dirty="0"/>
              <a:t>from other resources?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512" y="1971473"/>
            <a:ext cx="2823488" cy="282348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13006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Intended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Reduced knowledge gap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More effective, efficient process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Informed physician/patient decision-making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Increased health equity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Easier access to company information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Improved compliance </a:t>
            </a:r>
            <a:r>
              <a:rPr lang="en-US" dirty="0" smtClean="0"/>
              <a:t>with FDA </a:t>
            </a:r>
            <a:r>
              <a:rPr lang="en-US" dirty="0"/>
              <a:t>reporting requirements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8066"/>
            <a:ext cx="9144000" cy="163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5" y="302962"/>
            <a:ext cx="5187639" cy="1081701"/>
          </a:xfrm>
        </p:spPr>
        <p:txBody>
          <a:bodyPr/>
          <a:lstStyle/>
          <a:p>
            <a:r>
              <a:rPr lang="en-US" sz="2700" dirty="0"/>
              <a:t>Collaboration increases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484" y="1867989"/>
            <a:ext cx="3097740" cy="3782537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88 media mentions with reach </a:t>
            </a:r>
            <a:br>
              <a:rPr lang="en-US" sz="2000" dirty="0"/>
            </a:br>
            <a:r>
              <a:rPr lang="en-US" sz="2000" dirty="0"/>
              <a:t>&gt; 36 million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10,000 visits to website after media launch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Partners continuing to reach physicians &amp;                    advocates through social communications</a:t>
            </a:r>
          </a:p>
        </p:txBody>
      </p:sp>
      <p:pic>
        <p:nvPicPr>
          <p:cNvPr id="4" name="WTVT_07-31-2017_17.39.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9765" y="1867989"/>
            <a:ext cx="5264235" cy="29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2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004492" y="271463"/>
            <a:ext cx="3666307" cy="590166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400" dirty="0" smtClean="0">
                <a:solidFill>
                  <a:schemeClr val="bg2"/>
                </a:solidFill>
                <a:latin typeface="+mj-lt"/>
              </a:rPr>
              <a:t>FELLOWSHIPS</a:t>
            </a:r>
            <a:endParaRPr lang="en-US" sz="2400" dirty="0" smtClean="0">
              <a:solidFill>
                <a:schemeClr val="bg2"/>
              </a:solidFill>
              <a:latin typeface="+mj-lt"/>
            </a:endParaRPr>
          </a:p>
          <a:p>
            <a:pPr>
              <a:lnSpc>
                <a:spcPts val="2700"/>
              </a:lnSpc>
            </a:pPr>
            <a:r>
              <a:rPr lang="en-US" sz="2400" dirty="0" smtClean="0">
                <a:latin typeface="+mj-lt"/>
              </a:rPr>
              <a:t>Preparing </a:t>
            </a:r>
            <a:r>
              <a:rPr lang="en-US" sz="2400" dirty="0">
                <a:latin typeface="+mj-lt"/>
              </a:rPr>
              <a:t>the next generation of regulatory scientists to meet the complex and specialized technical demands of the future</a:t>
            </a:r>
          </a:p>
          <a:p>
            <a:endParaRPr lang="en-US" sz="2400" dirty="0">
              <a:latin typeface="+mj-lt"/>
            </a:endParaRPr>
          </a:p>
          <a:p>
            <a:pPr>
              <a:lnSpc>
                <a:spcPts val="2400"/>
              </a:lnSpc>
            </a:pPr>
            <a:r>
              <a:rPr lang="en-US" sz="20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393"/>
          <a:stretch/>
        </p:blipFill>
        <p:spPr>
          <a:xfrm>
            <a:off x="-684682" y="0"/>
            <a:ext cx="3692363" cy="944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405" y="0"/>
            <a:ext cx="400863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004492" y="271463"/>
            <a:ext cx="3666307" cy="590166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Who qualifies?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lnSpc>
                <a:spcPts val="2400"/>
              </a:lnSpc>
              <a:buFont typeface="Arial" charset="0"/>
              <a:buChar char="•"/>
            </a:pPr>
            <a:r>
              <a:rPr lang="en-US" sz="2000" dirty="0"/>
              <a:t>Post-doctoral students</a:t>
            </a:r>
          </a:p>
          <a:p>
            <a:pPr marL="342900" indent="-342900">
              <a:lnSpc>
                <a:spcPts val="2400"/>
              </a:lnSpc>
              <a:buFont typeface="Arial" charset="0"/>
              <a:buChar char="•"/>
            </a:pPr>
            <a:r>
              <a:rPr lang="en-US" sz="2000" dirty="0"/>
              <a:t>Career scientists</a:t>
            </a:r>
          </a:p>
          <a:p>
            <a:pPr marL="342900" indent="-342900">
              <a:lnSpc>
                <a:spcPts val="2400"/>
              </a:lnSpc>
              <a:buFont typeface="Arial" charset="0"/>
              <a:buChar char="•"/>
            </a:pPr>
            <a:r>
              <a:rPr lang="en-US" sz="2000" dirty="0"/>
              <a:t>US citizens fully divested from FDA-regulated industry</a:t>
            </a:r>
          </a:p>
          <a:p>
            <a:pPr marL="342900" indent="-342900">
              <a:lnSpc>
                <a:spcPts val="2400"/>
              </a:lnSpc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393"/>
          <a:stretch/>
        </p:blipFill>
        <p:spPr>
          <a:xfrm>
            <a:off x="-684682" y="0"/>
            <a:ext cx="3692363" cy="944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683" y="0"/>
            <a:ext cx="4485717" cy="69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77" y="806355"/>
            <a:ext cx="2455523" cy="5398735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It’s all about the patients</a:t>
            </a:r>
            <a:r>
              <a:rPr lang="en-US" dirty="0"/>
              <a:t/>
            </a:r>
            <a:br>
              <a:rPr lang="en-US" dirty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324" y="506720"/>
            <a:ext cx="4131759" cy="5164699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76577" y="3447433"/>
            <a:ext cx="2455523" cy="27576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2700"/>
              </a:lnSpc>
              <a:spcBef>
                <a:spcPct val="0"/>
              </a:spcBef>
              <a:spcAft>
                <a:spcPts val="0"/>
              </a:spcAft>
              <a:defRPr sz="2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6C3A77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6C3A77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6C3A77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6C3A77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6C3A77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6C3A77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6C3A77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6C3A77"/>
                </a:solidFill>
                <a:latin typeface="Arial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sz="1800" dirty="0" smtClean="0"/>
              <a:t>FDA </a:t>
            </a:r>
            <a:r>
              <a:rPr lang="en-US" sz="1800" dirty="0"/>
              <a:t>Commissioner Scott </a:t>
            </a:r>
            <a:r>
              <a:rPr lang="en-US" sz="1800" dirty="0" smtClean="0"/>
              <a:t>Gottlieb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653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5" y="83811"/>
            <a:ext cx="5076765" cy="1490989"/>
          </a:xfrm>
        </p:spPr>
        <p:txBody>
          <a:bodyPr/>
          <a:lstStyle/>
          <a:p>
            <a:r>
              <a:rPr lang="en-US" sz="3200" dirty="0" smtClean="0"/>
              <a:t>Role </a:t>
            </a:r>
            <a:r>
              <a:rPr lang="en-US" sz="3200" dirty="0"/>
              <a:t>and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235" y="2013215"/>
            <a:ext cx="5187638" cy="4334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Created by Congress in 2007 as an independent 501(c)(3) not-for-profit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Established to support and promote regulatory science to advance the </a:t>
            </a:r>
            <a:br>
              <a:rPr lang="en-US" sz="2000" dirty="0"/>
            </a:br>
            <a:r>
              <a:rPr lang="en-US" sz="2000" dirty="0"/>
              <a:t>FDA’s 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Serves as a neutral third party to coordinate public-private partnerships with and between FDA and other stakeholders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900" y="1787280"/>
            <a:ext cx="2959100" cy="30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4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176" y="3608597"/>
            <a:ext cx="9144176" cy="2092955"/>
          </a:xfrm>
        </p:spPr>
        <p:txBody>
          <a:bodyPr/>
          <a:lstStyle/>
          <a:p>
            <a:r>
              <a:rPr lang="en-US" dirty="0"/>
              <a:t>For questions or more information call (202) 849-2075 or email:</a:t>
            </a:r>
          </a:p>
          <a:p>
            <a:r>
              <a:rPr lang="en-US" sz="2400" b="1" dirty="0"/>
              <a:t>navigator@reaganudall.org </a:t>
            </a:r>
          </a:p>
          <a:p>
            <a:r>
              <a:rPr lang="en-US" sz="2400" b="1" dirty="0"/>
              <a:t> imeds@reaganudall.org </a:t>
            </a:r>
          </a:p>
          <a:p>
            <a:r>
              <a:rPr lang="en-US" sz="2400" b="1" dirty="0"/>
              <a:t>fellowships@reaganudall.org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Reagan-Udall Foundation for the FDA</a:t>
            </a:r>
          </a:p>
        </p:txBody>
      </p:sp>
    </p:spTree>
    <p:extLst>
      <p:ext uri="{BB962C8B-B14F-4D97-AF65-F5344CB8AC3E}">
        <p14:creationId xmlns:p14="http://schemas.microsoft.com/office/powerpoint/2010/main" val="75063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76" y="1744663"/>
            <a:ext cx="2392375" cy="1919646"/>
          </a:xfrm>
        </p:spPr>
        <p:txBody>
          <a:bodyPr/>
          <a:lstStyle/>
          <a:p>
            <a:r>
              <a:rPr lang="en-US" dirty="0"/>
              <a:t>Reagan-Udall Foundation for the FDA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4642" y="347663"/>
            <a:ext cx="5331468" cy="169536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Does not lobby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Does not influence FDA regulation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Takes no position on legislation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753" y="2385563"/>
            <a:ext cx="6147247" cy="30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65463" y="271463"/>
            <a:ext cx="3666307" cy="590166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Why a Foundation?</a:t>
            </a:r>
          </a:p>
          <a:p>
            <a:pPr>
              <a:lnSpc>
                <a:spcPts val="2700"/>
              </a:lnSpc>
            </a:pPr>
            <a:endParaRPr lang="en-US" sz="2400" dirty="0">
              <a:latin typeface="+mj-lt"/>
            </a:endParaRPr>
          </a:p>
          <a:p>
            <a:pPr>
              <a:lnSpc>
                <a:spcPts val="2700"/>
              </a:lnSpc>
            </a:pPr>
            <a:r>
              <a:rPr lang="en-US" sz="2400" dirty="0">
                <a:latin typeface="+mj-lt"/>
              </a:rPr>
              <a:t>FDA (Mission at Risk) Science Board Report concluded:</a:t>
            </a:r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en-US" sz="2400" dirty="0">
                <a:latin typeface="+mj-lt"/>
              </a:rPr>
              <a:t>Technological advances were accelerating regulatory complexity</a:t>
            </a:r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en-US" sz="2400" dirty="0">
                <a:latin typeface="+mj-lt"/>
              </a:rPr>
              <a:t>FDA resources were not keeping up with demands</a:t>
            </a:r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en-US" sz="2400" dirty="0">
                <a:latin typeface="+mj-lt"/>
              </a:rPr>
              <a:t>Agency needed addt’l support to maintain scientific capability</a:t>
            </a:r>
          </a:p>
          <a:p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00" y="0"/>
            <a:ext cx="409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4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004492" y="271463"/>
            <a:ext cx="3666307" cy="5901660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How it works</a:t>
            </a:r>
          </a:p>
          <a:p>
            <a:pPr>
              <a:lnSpc>
                <a:spcPts val="2700"/>
              </a:lnSpc>
            </a:pPr>
            <a:endParaRPr lang="en-US" sz="2400" dirty="0">
              <a:latin typeface="+mj-lt"/>
            </a:endParaRPr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en-US" sz="2400" dirty="0">
                <a:latin typeface="+mj-lt"/>
              </a:rPr>
              <a:t>Avoids regulatory conflict</a:t>
            </a:r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en-US" sz="2400" dirty="0">
                <a:latin typeface="+mj-lt"/>
              </a:rPr>
              <a:t>Neutral, third-party stakeholder convener</a:t>
            </a:r>
          </a:p>
          <a:p>
            <a:pPr marL="342900" indent="-342900">
              <a:lnSpc>
                <a:spcPts val="2700"/>
              </a:lnSpc>
              <a:buFont typeface="Arial" charset="0"/>
              <a:buChar char="•"/>
            </a:pPr>
            <a:r>
              <a:rPr lang="en-US" sz="2400" dirty="0">
                <a:latin typeface="+mj-lt"/>
              </a:rPr>
              <a:t>Solicits funding to support mission and programs</a:t>
            </a:r>
          </a:p>
          <a:p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8151" y="0"/>
            <a:ext cx="3524251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77" y="381000"/>
            <a:ext cx="8448314" cy="1465728"/>
          </a:xfrm>
        </p:spPr>
        <p:txBody>
          <a:bodyPr/>
          <a:lstStyle/>
          <a:p>
            <a:r>
              <a:rPr lang="en-US" dirty="0"/>
              <a:t>New programs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IMEDS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FDA Fellowships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Expanded Access Navigator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32" y="2952750"/>
            <a:ext cx="2838638" cy="1892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80" y="2952750"/>
            <a:ext cx="2835295" cy="1892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175" y="2930665"/>
            <a:ext cx="2329393" cy="19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271463"/>
            <a:ext cx="5458832" cy="5901660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Framework and entry point for private-sector entities, such as regulated industry, into Sentinel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Analyses of medical product safety evaluations and custom studies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Collaboration with Sentinel data partners and Harvard Pilgrim HealthCare Institute (Analytic Center)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IMEDS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" y="2124300"/>
            <a:ext cx="2957175" cy="19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6404429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ommunication </a:t>
            </a:r>
            <a:r>
              <a:rPr lang="en-US" dirty="0"/>
              <a:t>and result dissemination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577" y="2053690"/>
            <a:ext cx="8448314" cy="4299966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Report findings released to public after project completion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Results posted to </a:t>
            </a:r>
            <a:r>
              <a:rPr lang="en-US" dirty="0" smtClean="0"/>
              <a:t>the Foundation’s IMEDS webpage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Abstracts and/or manuscripts are encouraged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/>
          <a:stretch/>
        </p:blipFill>
        <p:spPr>
          <a:xfrm>
            <a:off x="0" y="3407220"/>
            <a:ext cx="9144000" cy="65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EDS">
  <a:themeElements>
    <a:clrScheme name="IMEDS">
      <a:dk1>
        <a:srgbClr val="000000"/>
      </a:dk1>
      <a:lt1>
        <a:srgbClr val="FFFFFF"/>
      </a:lt1>
      <a:dk2>
        <a:srgbClr val="7A4A9E"/>
      </a:dk2>
      <a:lt2>
        <a:srgbClr val="FFC757"/>
      </a:lt2>
      <a:accent1>
        <a:srgbClr val="469398"/>
      </a:accent1>
      <a:accent2>
        <a:srgbClr val="78965E"/>
      </a:accent2>
      <a:accent3>
        <a:srgbClr val="444444"/>
      </a:accent3>
      <a:accent4>
        <a:srgbClr val="7A4A9E"/>
      </a:accent4>
      <a:accent5>
        <a:srgbClr val="FFC757"/>
      </a:accent5>
      <a:accent6>
        <a:srgbClr val="000000"/>
      </a:accent6>
      <a:hlink>
        <a:srgbClr val="7A4A9E"/>
      </a:hlink>
      <a:folHlink>
        <a:srgbClr val="7A4A9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B8C40F50-2B8F-2A48-B845-96A637BF503B}" vid="{86E2400B-0723-264E-9784-D7B5767B40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1511</TotalTime>
  <Words>371</Words>
  <Application>Microsoft Macintosh PowerPoint</Application>
  <PresentationFormat>On-screen Show (4:3)</PresentationFormat>
  <Paragraphs>86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LucidaGrande</vt:lpstr>
      <vt:lpstr>Arial</vt:lpstr>
      <vt:lpstr>IMEDS</vt:lpstr>
      <vt:lpstr>Reagan-Udall Foundation for the FDA</vt:lpstr>
      <vt:lpstr>Role and Mission</vt:lpstr>
      <vt:lpstr>Reagan-Udall Foundation for the FDA</vt:lpstr>
      <vt:lpstr>PowerPoint Presentation</vt:lpstr>
      <vt:lpstr>PowerPoint Presentation</vt:lpstr>
      <vt:lpstr>New programs include:</vt:lpstr>
      <vt:lpstr>IMEDS          </vt:lpstr>
      <vt:lpstr>PowerPoint Presentation</vt:lpstr>
      <vt:lpstr>Communication and result dissemination</vt:lpstr>
      <vt:lpstr>PowerPoint Presentation</vt:lpstr>
      <vt:lpstr>The need for more information</vt:lpstr>
      <vt:lpstr>Enter the Navigator</vt:lpstr>
      <vt:lpstr>How the Navigator helps</vt:lpstr>
      <vt:lpstr>What sets the Navigator  apart from other resources?</vt:lpstr>
      <vt:lpstr>Intended outcomes</vt:lpstr>
      <vt:lpstr>Collaboration increases impact</vt:lpstr>
      <vt:lpstr>PowerPoint Presentation</vt:lpstr>
      <vt:lpstr>PowerPoint Presentation</vt:lpstr>
      <vt:lpstr>  It’s all about the patients </vt:lpstr>
      <vt:lpstr>Reagan-Udall Foundation for the FDA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Walker</dc:creator>
  <cp:lastModifiedBy>Teresa Bruce</cp:lastModifiedBy>
  <cp:revision>149</cp:revision>
  <dcterms:created xsi:type="dcterms:W3CDTF">2016-04-14T18:05:10Z</dcterms:created>
  <dcterms:modified xsi:type="dcterms:W3CDTF">2018-01-10T14:58:45Z</dcterms:modified>
</cp:coreProperties>
</file>